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0" r:id="rId2"/>
    <p:sldId id="257" r:id="rId3"/>
    <p:sldId id="258" r:id="rId4"/>
    <p:sldId id="289" r:id="rId5"/>
    <p:sldId id="290" r:id="rId6"/>
    <p:sldId id="291" r:id="rId7"/>
    <p:sldId id="302" r:id="rId8"/>
    <p:sldId id="292" r:id="rId9"/>
    <p:sldId id="293" r:id="rId10"/>
    <p:sldId id="295" r:id="rId11"/>
    <p:sldId id="297" r:id="rId12"/>
    <p:sldId id="299" r:id="rId13"/>
    <p:sldId id="300" r:id="rId14"/>
    <p:sldId id="30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00B050"/>
    <a:srgbClr val="00DE64"/>
    <a:srgbClr val="007A37"/>
    <a:srgbClr val="2FFF8D"/>
    <a:srgbClr val="00AC4E"/>
    <a:srgbClr val="00CC5C"/>
    <a:srgbClr val="D1D2D4"/>
    <a:srgbClr val="EEEEEE"/>
    <a:srgbClr val="88B4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autoAdjust="0"/>
    <p:restoredTop sz="74954" autoAdjust="0"/>
  </p:normalViewPr>
  <p:slideViewPr>
    <p:cSldViewPr snapToGrid="0">
      <p:cViewPr varScale="1">
        <p:scale>
          <a:sx n="86" d="100"/>
          <a:sy n="86" d="100"/>
        </p:scale>
        <p:origin x="179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4EA6F6-70A6-4CF8-B89D-9C89A23E6476}" type="datetimeFigureOut">
              <a:rPr lang="zh-CN" altLang="en-US" smtClean="0"/>
              <a:t>2017/12/12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0DC1BE-6548-4F92-8F79-97373C3743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My</a:t>
            </a:r>
            <a:r>
              <a:rPr lang="en-CA" altLang="zh-CN" baseline="0" dirty="0"/>
              <a:t> final project is about Neo4j and graph databases.</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Let</a:t>
            </a:r>
            <a:r>
              <a:rPr lang="en-CA" altLang="zh-CN" baseline="0" dirty="0"/>
              <a:t> take a look into the data model in neo4j, and the example we use here is a happy couple, to see how we can represent this as a graph. The entities become a nodes, we have a relationship between ANN and Dan, we can add properties, which is key-value pairs, to these two nodes, their name and birthdays, and the label here is to define the class or the type of entities.</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err="1"/>
              <a:t>Cypher</a:t>
            </a:r>
            <a:r>
              <a:rPr lang="en-CA" altLang="zh-CN" dirty="0"/>
              <a:t> is a query</a:t>
            </a:r>
            <a:r>
              <a:rPr lang="en-CA" altLang="zh-CN" baseline="0" dirty="0"/>
              <a:t> language that’s designed for graphs. </a:t>
            </a:r>
            <a:r>
              <a:rPr lang="en-CA" altLang="zh-CN" baseline="0" dirty="0" err="1"/>
              <a:t>Cypher</a:t>
            </a:r>
            <a:r>
              <a:rPr lang="en-CA" altLang="zh-CN" baseline="0" dirty="0"/>
              <a:t> is a SQL for graphs. Just take a very brief look here, going back to our data model, </a:t>
            </a:r>
            <a:r>
              <a:rPr lang="en-CA" altLang="zh-CN" baseline="0" dirty="0" err="1"/>
              <a:t>Cypher</a:t>
            </a:r>
            <a:r>
              <a:rPr lang="en-CA" altLang="zh-CN" baseline="0" dirty="0"/>
              <a:t> is all about pattern matching to define nodes and relationships. </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The</a:t>
            </a:r>
            <a:r>
              <a:rPr lang="en-CA" altLang="zh-CN" baseline="0" dirty="0"/>
              <a:t> basic idea here for building some applications, is creating model, loading data, and then querying the </a:t>
            </a:r>
            <a:r>
              <a:rPr lang="en-CA" altLang="zh-CN" baseline="0" dirty="0" err="1"/>
              <a:t>data.On</a:t>
            </a:r>
            <a:r>
              <a:rPr lang="en-CA" altLang="zh-CN" baseline="0" dirty="0"/>
              <a:t> Neo4j website you have a movie example dataset and there Neo4j </a:t>
            </a:r>
            <a:r>
              <a:rPr lang="en-CA" altLang="zh-CN" baseline="0" dirty="0" err="1"/>
              <a:t>GraphGists</a:t>
            </a:r>
            <a:r>
              <a:rPr lang="en-CA" altLang="zh-CN" baseline="0" dirty="0"/>
              <a:t> have a lot examples using neo4j.</a:t>
            </a:r>
          </a:p>
        </p:txBody>
      </p:sp>
      <p:sp>
        <p:nvSpPr>
          <p:cNvPr id="4" name="灯片编号占位符 3"/>
          <p:cNvSpPr>
            <a:spLocks noGrp="1"/>
          </p:cNvSpPr>
          <p:nvPr>
            <p:ph type="sldNum" sz="quarter" idx="10"/>
          </p:nvPr>
        </p:nvSpPr>
        <p:spPr/>
        <p:txBody>
          <a:bodyPr/>
          <a:lstStyle/>
          <a:p>
            <a:fld id="{EB0DC1BE-6548-4F92-8F79-97373C374311}"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I would</a:t>
            </a:r>
            <a:r>
              <a:rPr lang="en-CA" altLang="zh-CN" baseline="0" dirty="0"/>
              <a:t> like to talk about the basics of what is a graph and what is graph database. After that, we will jump into some use cases where graphs make sense.</a:t>
            </a:r>
          </a:p>
          <a:p>
            <a:r>
              <a:rPr lang="en-CA" altLang="zh-CN" baseline="0" dirty="0"/>
              <a:t>I will also go through with neo4j in detail including the data model, the query language and examples, then I will mention some dataset examples and resources there for neo4j and leave time for your questions.</a:t>
            </a:r>
          </a:p>
          <a:p>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Here</a:t>
            </a:r>
            <a:r>
              <a:rPr lang="en-CA" altLang="zh-CN" baseline="0" dirty="0"/>
              <a:t> we are </a:t>
            </a:r>
            <a:r>
              <a:rPr lang="en-CA" altLang="zh-CN" baseline="0" dirty="0" err="1"/>
              <a:t>gonna</a:t>
            </a:r>
            <a:r>
              <a:rPr lang="en-CA" altLang="zh-CN" baseline="0" dirty="0"/>
              <a:t> clear some concepts, that graph is not a chart, but a connected data structure with nodes and relationships. So really a graph is a connected data. We have relationships connected these nodes. So for example, we can use graphs to talk about social networks. </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If we look at companies</a:t>
            </a:r>
            <a:r>
              <a:rPr lang="en-CA" altLang="zh-CN" baseline="0" dirty="0"/>
              <a:t> that have made use of graphs, we will end up a lot of successful companies for example, </a:t>
            </a:r>
            <a:r>
              <a:rPr lang="en-CA" altLang="zh-CN" baseline="0" dirty="0" err="1"/>
              <a:t>google</a:t>
            </a:r>
            <a:r>
              <a:rPr lang="en-CA" altLang="zh-CN" baseline="0" dirty="0"/>
              <a:t> search engine is based on a graph of WebPages, LinkedIn has build professional social network based on graphs…</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And really</a:t>
            </a:r>
            <a:r>
              <a:rPr lang="en-CA" altLang="zh-CN" baseline="0" dirty="0"/>
              <a:t> we are seeing graphic projects in almost every industry you can think of Finance, Social networks, HR, Manufacturing, Healthcare, telecom, and retail.</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Here</a:t>
            </a:r>
            <a:r>
              <a:rPr lang="en-CA" altLang="zh-CN" baseline="0" dirty="0"/>
              <a:t> we can see some specific use cases, For example, real time recommendations,</a:t>
            </a:r>
          </a:p>
          <a:p>
            <a:r>
              <a:rPr lang="en-CA" altLang="zh-CN" baseline="0" dirty="0"/>
              <a:t>Amazon products we want to buy or Netflix movies we might be interested in watching, so this is a often based on a graph or a network users and the products we’ve interacted. Walmart.com is an example using neo4j for real time recommendations.  </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Here</a:t>
            </a:r>
            <a:r>
              <a:rPr lang="en-CA" altLang="zh-CN" baseline="0" dirty="0"/>
              <a:t> we use speed as a benefit of using graphs, we have a simple social network graphs, with graphs, we can represent single relationship directly, however, with the relational database, we need to use a join table here, the query time will be slow. </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A relationship</a:t>
            </a:r>
            <a:r>
              <a:rPr lang="en-CA" altLang="zh-CN" baseline="0" dirty="0"/>
              <a:t> data is very good for a well understood data structure that is not changing, we do not need to do lots of schema migrations, Contrast that a graph database is good for dynamic systems, where our data is changing or difficult to predict and we are really deriving a lot of value from the relationships in the data. </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CA" altLang="zh-CN" dirty="0"/>
              <a:t>Neo4j, the main</a:t>
            </a:r>
            <a:r>
              <a:rPr lang="en-CA" altLang="zh-CN" baseline="0" dirty="0"/>
              <a:t> components of neo4j is the property graph data model, made up of nodes and relationships, and the native graph processing that’s able to traverse the graph very efficiently using  free adjacency(</a:t>
            </a:r>
            <a:r>
              <a:rPr lang="zh-CN" altLang="en-US" baseline="0" dirty="0"/>
              <a:t>自由邻接</a:t>
            </a:r>
            <a:r>
              <a:rPr lang="en-CA" altLang="zh-CN" baseline="0" dirty="0"/>
              <a:t>).</a:t>
            </a:r>
            <a:endParaRPr lang="zh-CN" altLang="en-US" dirty="0"/>
          </a:p>
        </p:txBody>
      </p:sp>
      <p:sp>
        <p:nvSpPr>
          <p:cNvPr id="4" name="灯片编号占位符 3"/>
          <p:cNvSpPr>
            <a:spLocks noGrp="1"/>
          </p:cNvSpPr>
          <p:nvPr>
            <p:ph type="sldNum" sz="quarter" idx="10"/>
          </p:nvPr>
        </p:nvSpPr>
        <p:spPr/>
        <p:txBody>
          <a:bodyPr/>
          <a:lstStyle/>
          <a:p>
            <a:fld id="{EB0DC1BE-6548-4F92-8F79-97373C37431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423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43749" y="543840"/>
            <a:ext cx="3808933" cy="825045"/>
          </a:xfrm>
          <a:prstGeom prst="rect">
            <a:avLst/>
          </a:prstGeom>
        </p:spPr>
        <p:txBody>
          <a:bodyPr>
            <a:normAutofit/>
          </a:bodyPr>
          <a:lstStyle>
            <a:lvl1pPr>
              <a:defRPr sz="3200" b="1"/>
            </a:lvl1pPr>
          </a:lstStyle>
          <a:p>
            <a:r>
              <a:rPr lang="zh-CN" altLang="en-US" dirty="0"/>
              <a:t>单击此处添加标题</a:t>
            </a:r>
          </a:p>
        </p:txBody>
      </p:sp>
      <p:sp>
        <p:nvSpPr>
          <p:cNvPr id="7" name="矩形 6"/>
          <p:cNvSpPr/>
          <p:nvPr userDrawn="1"/>
        </p:nvSpPr>
        <p:spPr>
          <a:xfrm>
            <a:off x="0" y="0"/>
            <a:ext cx="624114" cy="119017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624114" y="543840"/>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956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tx2">
            <a:lumMod val="50000"/>
          </a:schemeClr>
        </a:solidFill>
        <a:effectLst/>
      </p:bgPr>
    </p:bg>
    <p:spTree>
      <p:nvGrpSpPr>
        <p:cNvPr id="1" name=""/>
        <p:cNvGrpSpPr/>
        <p:nvPr/>
      </p:nvGrpSpPr>
      <p:grpSpPr>
        <a:xfrm>
          <a:off x="0" y="0"/>
          <a:ext cx="0" cy="0"/>
          <a:chOff x="0" y="0"/>
          <a:chExt cx="0" cy="0"/>
        </a:xfrm>
      </p:grpSpPr>
      <p:sp>
        <p:nvSpPr>
          <p:cNvPr id="6" name="矩形 5"/>
          <p:cNvSpPr/>
          <p:nvPr userDrawn="1"/>
        </p:nvSpPr>
        <p:spPr>
          <a:xfrm>
            <a:off x="0" y="0"/>
            <a:ext cx="624114" cy="119017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624114" y="543840"/>
            <a:ext cx="3581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hasCustomPrompt="1"/>
          </p:nvPr>
        </p:nvSpPr>
        <p:spPr>
          <a:xfrm>
            <a:off x="843749" y="543840"/>
            <a:ext cx="3808933" cy="825045"/>
          </a:xfrm>
          <a:prstGeom prst="rect">
            <a:avLst/>
          </a:prstGeom>
        </p:spPr>
        <p:txBody>
          <a:bodyPr>
            <a:normAutofit/>
          </a:bodyPr>
          <a:lstStyle>
            <a:lvl1pPr>
              <a:defRPr sz="3200" b="1">
                <a:solidFill>
                  <a:schemeClr val="bg1"/>
                </a:solidFill>
              </a:defRPr>
            </a:lvl1pPr>
          </a:lstStyle>
          <a:p>
            <a:r>
              <a:rPr lang="zh-CN" altLang="en-US" dirty="0"/>
              <a:t>单击此处添加标题</a:t>
            </a:r>
          </a:p>
        </p:txBody>
      </p:sp>
    </p:spTree>
    <p:extLst>
      <p:ext uri="{BB962C8B-B14F-4D97-AF65-F5344CB8AC3E}">
        <p14:creationId xmlns:p14="http://schemas.microsoft.com/office/powerpoint/2010/main" val="107780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42100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0"/>
            <a:ext cx="624114" cy="119017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624114" y="543840"/>
            <a:ext cx="3581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标题 1"/>
          <p:cNvSpPr>
            <a:spLocks noGrp="1"/>
          </p:cNvSpPr>
          <p:nvPr>
            <p:ph type="title" hasCustomPrompt="1"/>
          </p:nvPr>
        </p:nvSpPr>
        <p:spPr>
          <a:xfrm>
            <a:off x="843749" y="543840"/>
            <a:ext cx="3808933" cy="825045"/>
          </a:xfrm>
          <a:prstGeom prst="rect">
            <a:avLst/>
          </a:prstGeom>
        </p:spPr>
        <p:txBody>
          <a:bodyPr>
            <a:normAutofit/>
          </a:bodyPr>
          <a:lstStyle>
            <a:lvl1pPr>
              <a:defRPr sz="3200" b="1">
                <a:solidFill>
                  <a:schemeClr val="bg1"/>
                </a:solidFill>
              </a:defRPr>
            </a:lvl1pPr>
          </a:lstStyle>
          <a:p>
            <a:r>
              <a:rPr lang="zh-CN" altLang="en-US" dirty="0"/>
              <a:t>单击此处添加标题</a:t>
            </a:r>
          </a:p>
        </p:txBody>
      </p:sp>
    </p:spTree>
    <p:extLst>
      <p:ext uri="{BB962C8B-B14F-4D97-AF65-F5344CB8AC3E}">
        <p14:creationId xmlns:p14="http://schemas.microsoft.com/office/powerpoint/2010/main" val="67967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lumMod val="95000"/>
          </a:schemeClr>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7421798" y="2425848"/>
            <a:ext cx="2599547" cy="2072335"/>
            <a:chOff x="7503886" y="1970815"/>
            <a:chExt cx="2599547" cy="2072335"/>
          </a:xfrm>
          <a:solidFill>
            <a:srgbClr val="88B40F"/>
          </a:solidFill>
        </p:grpSpPr>
        <p:sp>
          <p:nvSpPr>
            <p:cNvPr id="8" name="椭圆 7"/>
            <p:cNvSpPr/>
            <p:nvPr/>
          </p:nvSpPr>
          <p:spPr>
            <a:xfrm>
              <a:off x="7503886" y="1970815"/>
              <a:ext cx="1758553" cy="1758553"/>
            </a:xfrm>
            <a:prstGeom prst="ellipse">
              <a:avLst/>
            </a:prstGeom>
            <a:solidFill>
              <a:srgbClr val="007A3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186058" y="2736864"/>
              <a:ext cx="1306286" cy="1306286"/>
            </a:xfrm>
            <a:prstGeom prst="ellipse">
              <a:avLst/>
            </a:prstGeom>
            <a:solidFill>
              <a:srgbClr val="007A3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249415" y="2875350"/>
              <a:ext cx="854018" cy="854018"/>
            </a:xfrm>
            <a:prstGeom prst="ellipse">
              <a:avLst/>
            </a:prstGeom>
            <a:solidFill>
              <a:srgbClr val="007A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flipH="1">
            <a:off x="1962237" y="2511771"/>
            <a:ext cx="2599547" cy="2072335"/>
            <a:chOff x="1271166" y="2284597"/>
            <a:chExt cx="2599547" cy="2072335"/>
          </a:xfrm>
          <a:solidFill>
            <a:srgbClr val="88B40F"/>
          </a:solidFill>
        </p:grpSpPr>
        <p:sp>
          <p:nvSpPr>
            <p:cNvPr id="12" name="椭圆 11"/>
            <p:cNvSpPr/>
            <p:nvPr/>
          </p:nvSpPr>
          <p:spPr>
            <a:xfrm>
              <a:off x="1271166" y="2284597"/>
              <a:ext cx="1758553" cy="1758553"/>
            </a:xfrm>
            <a:prstGeom prst="ellipse">
              <a:avLst/>
            </a:prstGeom>
            <a:solidFill>
              <a:srgbClr val="007A3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953338" y="3050646"/>
              <a:ext cx="1306286" cy="1306286"/>
            </a:xfrm>
            <a:prstGeom prst="ellipse">
              <a:avLst/>
            </a:prstGeom>
            <a:solidFill>
              <a:srgbClr val="007A3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016695" y="3189132"/>
              <a:ext cx="854018" cy="854018"/>
            </a:xfrm>
            <a:prstGeom prst="ellipse">
              <a:avLst/>
            </a:prstGeom>
            <a:solidFill>
              <a:srgbClr val="007A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 9"/>
          <p:cNvGrpSpPr/>
          <p:nvPr userDrawn="1"/>
        </p:nvGrpSpPr>
        <p:grpSpPr>
          <a:xfrm>
            <a:off x="4143657" y="1469396"/>
            <a:ext cx="3671455" cy="3671455"/>
            <a:chOff x="2736273" y="748180"/>
            <a:chExt cx="3671455" cy="3671455"/>
          </a:xfrm>
        </p:grpSpPr>
        <p:sp>
          <p:nvSpPr>
            <p:cNvPr id="16" name="椭圆 15"/>
            <p:cNvSpPr/>
            <p:nvPr/>
          </p:nvSpPr>
          <p:spPr>
            <a:xfrm>
              <a:off x="2736273" y="748180"/>
              <a:ext cx="3671455" cy="3671455"/>
            </a:xfrm>
            <a:prstGeom prst="ellipse">
              <a:avLst/>
            </a:prstGeom>
            <a:solidFill>
              <a:srgbClr val="007A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103154"/>
                </a:solidFill>
              </a:endParaRPr>
            </a:p>
          </p:txBody>
        </p:sp>
        <p:sp>
          <p:nvSpPr>
            <p:cNvPr id="17" name="矩形 16"/>
            <p:cNvSpPr/>
            <p:nvPr/>
          </p:nvSpPr>
          <p:spPr>
            <a:xfrm>
              <a:off x="4494148" y="1790555"/>
              <a:ext cx="184731" cy="707886"/>
            </a:xfrm>
            <a:prstGeom prst="rect">
              <a:avLst/>
            </a:prstGeom>
          </p:spPr>
          <p:txBody>
            <a:bodyPr wrap="none">
              <a:spAutoFit/>
            </a:bodyPr>
            <a:lstStyle/>
            <a:p>
              <a:pPr algn="ctr"/>
              <a:endParaRPr kumimoji="1" lang="en-US" altLang="zh-CN" sz="4000" b="1" dirty="0">
                <a:solidFill>
                  <a:schemeClr val="bg1"/>
                </a:solidFill>
              </a:endParaRPr>
            </a:p>
          </p:txBody>
        </p:sp>
      </p:grpSp>
    </p:spTree>
    <p:extLst>
      <p:ext uri="{BB962C8B-B14F-4D97-AF65-F5344CB8AC3E}">
        <p14:creationId xmlns:p14="http://schemas.microsoft.com/office/powerpoint/2010/main" val="351127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8" name="矩形 7"/>
          <p:cNvSpPr/>
          <p:nvPr userDrawn="1"/>
        </p:nvSpPr>
        <p:spPr>
          <a:xfrm>
            <a:off x="0" y="0"/>
            <a:ext cx="624114" cy="119017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624114" y="543840"/>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279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flipH="1">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769804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8" name="矩形 7"/>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9" name="矩形 8"/>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rPr>
              <a:t>Office</a:t>
            </a:r>
            <a:r>
              <a:rPr lang="en-US" altLang="zh-CN" sz="1333" dirty="0">
                <a:solidFill>
                  <a:prstClr val="white"/>
                </a:solidFill>
              </a:rPr>
              <a:t>PLUS</a:t>
            </a:r>
            <a:r>
              <a:rPr lang="zh-CN" altLang="en-US" sz="1333" dirty="0">
                <a:solidFill>
                  <a:prstClr val="white"/>
                </a:solidFill>
              </a:rPr>
              <a:t> 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val="19828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9" name="文本框 8"/>
          <p:cNvSpPr txBox="1"/>
          <p:nvPr userDrawn="1"/>
        </p:nvSpPr>
        <p:spPr>
          <a:xfrm>
            <a:off x="4259746" y="3740751"/>
            <a:ext cx="3347390" cy="297454"/>
          </a:xfrm>
          <a:prstGeom prst="rect">
            <a:avLst/>
          </a:prstGeom>
          <a:noFill/>
        </p:spPr>
        <p:txBody>
          <a:bodyPr wrap="none" rtlCol="0">
            <a:spAutoFit/>
          </a:bodyPr>
          <a:lstStyle/>
          <a:p>
            <a:pPr algn="ctr"/>
            <a:r>
              <a:rPr kumimoji="1" lang="zh-CN" altLang="en-US" sz="1333" dirty="0">
                <a:solidFill>
                  <a:schemeClr val="tx1">
                    <a:lumMod val="75000"/>
                    <a:lumOff val="25000"/>
                  </a:schemeClr>
                </a:solidFill>
              </a:rPr>
              <a:t>点击</a:t>
            </a:r>
            <a:r>
              <a:rPr kumimoji="1" lang="en-US" altLang="zh-CN" sz="1333" dirty="0">
                <a:solidFill>
                  <a:schemeClr val="tx1">
                    <a:lumMod val="75000"/>
                    <a:lumOff val="25000"/>
                  </a:schemeClr>
                </a:solidFill>
              </a:rPr>
              <a:t>Logo</a:t>
            </a:r>
            <a:r>
              <a:rPr kumimoji="1" lang="zh-CN" altLang="en-US" sz="1333" dirty="0">
                <a:solidFill>
                  <a:schemeClr val="tx1">
                    <a:lumMod val="75000"/>
                    <a:lumOff val="25000"/>
                  </a:schemeClr>
                </a:solidFill>
              </a:rPr>
              <a:t>获取更多优质模板（放映模式）</a:t>
            </a:r>
          </a:p>
        </p:txBody>
      </p:sp>
    </p:spTree>
    <p:extLst>
      <p:ext uri="{BB962C8B-B14F-4D97-AF65-F5344CB8AC3E}">
        <p14:creationId xmlns:p14="http://schemas.microsoft.com/office/powerpoint/2010/main" val="39118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697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7" r:id="rId4"/>
    <p:sldLayoutId id="2147483651" r:id="rId5"/>
    <p:sldLayoutId id="2147483652" r:id="rId6"/>
    <p:sldLayoutId id="2147483653" r:id="rId7"/>
    <p:sldLayoutId id="2147483655" r:id="rId8"/>
    <p:sldLayoutId id="214748365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my-neo4j-movies-app.herokuapp.co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48917" y="2397470"/>
            <a:ext cx="3623483" cy="1938992"/>
          </a:xfrm>
          <a:prstGeom prst="rect">
            <a:avLst/>
          </a:prstGeom>
        </p:spPr>
        <p:txBody>
          <a:bodyPr wrap="square">
            <a:spAutoFit/>
          </a:bodyPr>
          <a:lstStyle/>
          <a:p>
            <a:pPr algn="ctr"/>
            <a:r>
              <a:rPr kumimoji="1" lang="en-CA" altLang="zh-CN" sz="4000" b="1" dirty="0">
                <a:solidFill>
                  <a:schemeClr val="bg1"/>
                </a:solidFill>
              </a:rPr>
              <a:t>Intro to Neo4j and Graph Databases</a:t>
            </a:r>
            <a:endParaRPr kumimoji="1" lang="en-US" altLang="zh-CN" sz="4000" b="1" dirty="0">
              <a:solidFill>
                <a:schemeClr val="bg1"/>
              </a:solidFill>
            </a:endParaRPr>
          </a:p>
        </p:txBody>
      </p:sp>
      <p:sp>
        <p:nvSpPr>
          <p:cNvPr id="5" name="矩形 4"/>
          <p:cNvSpPr/>
          <p:nvPr/>
        </p:nvSpPr>
        <p:spPr>
          <a:xfrm>
            <a:off x="9924586" y="5990321"/>
            <a:ext cx="2152186" cy="800219"/>
          </a:xfrm>
          <a:prstGeom prst="rect">
            <a:avLst/>
          </a:prstGeom>
        </p:spPr>
        <p:txBody>
          <a:bodyPr wrap="square">
            <a:spAutoFit/>
          </a:bodyPr>
          <a:lstStyle/>
          <a:p>
            <a:r>
              <a:rPr lang="en-CA" altLang="zh-CN" sz="2800" b="1" dirty="0"/>
              <a:t>Yingjia Zhai</a:t>
            </a:r>
          </a:p>
          <a:p>
            <a:endParaRPr lang="zh-CN" altLang="en-US" dirty="0"/>
          </a:p>
        </p:txBody>
      </p:sp>
      <p:pic>
        <p:nvPicPr>
          <p:cNvPr id="7" name="Picture 6">
            <a:extLst>
              <a:ext uri="{FF2B5EF4-FFF2-40B4-BE49-F238E27FC236}">
                <a16:creationId xmlns:a16="http://schemas.microsoft.com/office/drawing/2014/main" id="{DC3017B8-6AC5-4096-BF27-D52A45F4E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025" y="431181"/>
            <a:ext cx="1983059" cy="1101699"/>
          </a:xfrm>
          <a:prstGeom prst="rect">
            <a:avLst/>
          </a:prstGeom>
        </p:spPr>
      </p:pic>
    </p:spTree>
    <p:extLst>
      <p:ext uri="{BB962C8B-B14F-4D97-AF65-F5344CB8AC3E}">
        <p14:creationId xmlns:p14="http://schemas.microsoft.com/office/powerpoint/2010/main" val="358606336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742950" y="659602"/>
            <a:ext cx="11028278" cy="558879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3749" y="543840"/>
            <a:ext cx="9081301" cy="825045"/>
          </a:xfrm>
        </p:spPr>
        <p:txBody>
          <a:bodyPr>
            <a:normAutofit/>
          </a:bodyPr>
          <a:lstStyle/>
          <a:p>
            <a:r>
              <a:rPr kumimoji="1" lang="en-US" altLang="zh-CN" dirty="0">
                <a:solidFill>
                  <a:srgbClr val="103154"/>
                </a:solidFill>
              </a:rPr>
              <a:t>Labeled property graph data model</a:t>
            </a:r>
            <a:endParaRPr lang="zh-CN" altLang="en-US" dirty="0"/>
          </a:p>
        </p:txBody>
      </p:sp>
      <p:pic>
        <p:nvPicPr>
          <p:cNvPr id="8196" name="Picture 4"/>
          <p:cNvPicPr>
            <a:picLocks noChangeAspect="1" noChangeArrowheads="1"/>
          </p:cNvPicPr>
          <p:nvPr/>
        </p:nvPicPr>
        <p:blipFill>
          <a:blip r:embed="rId3"/>
          <a:srcRect/>
          <a:stretch>
            <a:fillRect/>
          </a:stretch>
        </p:blipFill>
        <p:spPr bwMode="auto">
          <a:xfrm>
            <a:off x="438150" y="1483670"/>
            <a:ext cx="11506200" cy="4974279"/>
          </a:xfrm>
          <a:prstGeom prst="rect">
            <a:avLst/>
          </a:prstGeom>
          <a:noFill/>
          <a:ln w="9525">
            <a:noFill/>
            <a:miter lim="800000"/>
            <a:headEnd/>
            <a:tailEnd/>
          </a:ln>
          <a:effectLst/>
        </p:spPr>
      </p:pic>
      <p:sp>
        <p:nvSpPr>
          <p:cNvPr id="12" name="矩形标注 11"/>
          <p:cNvSpPr/>
          <p:nvPr/>
        </p:nvSpPr>
        <p:spPr>
          <a:xfrm>
            <a:off x="6858000" y="5905500"/>
            <a:ext cx="3067050" cy="666750"/>
          </a:xfrm>
          <a:prstGeom prst="wedgeRectCallout">
            <a:avLst>
              <a:gd name="adj1" fmla="val -7790"/>
              <a:gd name="adj2" fmla="val -6321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ltLang="zh-CN" sz="4000" b="1" dirty="0"/>
              <a:t>Node</a:t>
            </a:r>
            <a:endParaRPr lang="zh-CN" altLang="en-US" sz="4000" b="1" dirty="0"/>
          </a:p>
        </p:txBody>
      </p:sp>
      <p:sp>
        <p:nvSpPr>
          <p:cNvPr id="13" name="矩形标注 12"/>
          <p:cNvSpPr/>
          <p:nvPr/>
        </p:nvSpPr>
        <p:spPr>
          <a:xfrm>
            <a:off x="3657600" y="5486400"/>
            <a:ext cx="3067050" cy="666750"/>
          </a:xfrm>
          <a:prstGeom prst="wedgeRectCallout">
            <a:avLst>
              <a:gd name="adj1" fmla="val -7790"/>
              <a:gd name="adj2" fmla="val -6321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ltLang="zh-CN" sz="4000" b="1" dirty="0"/>
              <a:t>Relationships</a:t>
            </a:r>
            <a:endParaRPr lang="zh-CN" altLang="en-US" sz="4000" b="1" dirty="0"/>
          </a:p>
        </p:txBody>
      </p:sp>
      <p:sp>
        <p:nvSpPr>
          <p:cNvPr id="14" name="矩形标注 13"/>
          <p:cNvSpPr/>
          <p:nvPr/>
        </p:nvSpPr>
        <p:spPr>
          <a:xfrm>
            <a:off x="0" y="4438650"/>
            <a:ext cx="2400300" cy="704850"/>
          </a:xfrm>
          <a:prstGeom prst="wedgeRectCallout">
            <a:avLst>
              <a:gd name="adj1" fmla="val 57944"/>
              <a:gd name="adj2" fmla="val 9678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ltLang="zh-CN" sz="3200" b="1" dirty="0" err="1"/>
              <a:t>Label:person</a:t>
            </a:r>
            <a:endParaRPr lang="zh-CN" altLang="en-US" sz="3200" b="1" dirty="0"/>
          </a:p>
        </p:txBody>
      </p:sp>
      <p:sp>
        <p:nvSpPr>
          <p:cNvPr id="15" name="矩形标注 14"/>
          <p:cNvSpPr/>
          <p:nvPr/>
        </p:nvSpPr>
        <p:spPr>
          <a:xfrm>
            <a:off x="9124950" y="2057400"/>
            <a:ext cx="2286000" cy="685800"/>
          </a:xfrm>
          <a:prstGeom prst="wedgeRectCallout">
            <a:avLst>
              <a:gd name="adj1" fmla="val -4581"/>
              <a:gd name="adj2" fmla="val 8726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altLang="zh-CN" sz="3200" b="1" dirty="0"/>
              <a:t>Properties</a:t>
            </a:r>
            <a:endParaRPr lang="zh-CN" alt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7" name="Picture 7"/>
          <p:cNvPicPr>
            <a:picLocks noChangeAspect="1" noChangeArrowheads="1"/>
          </p:cNvPicPr>
          <p:nvPr/>
        </p:nvPicPr>
        <p:blipFill>
          <a:blip r:embed="rId3"/>
          <a:srcRect/>
          <a:stretch>
            <a:fillRect/>
          </a:stretch>
        </p:blipFill>
        <p:spPr bwMode="auto">
          <a:xfrm>
            <a:off x="1000125" y="2206734"/>
            <a:ext cx="9248775" cy="4265504"/>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CA" altLang="zh-CN" dirty="0"/>
              <a:t>CYPHER</a:t>
            </a:r>
            <a:endParaRPr lang="zh-CN" altLang="en-US" dirty="0"/>
          </a:p>
        </p:txBody>
      </p:sp>
      <p:sp>
        <p:nvSpPr>
          <p:cNvPr id="6" name="矩形 5"/>
          <p:cNvSpPr/>
          <p:nvPr/>
        </p:nvSpPr>
        <p:spPr>
          <a:xfrm>
            <a:off x="478270" y="1371600"/>
            <a:ext cx="11294630" cy="572464"/>
          </a:xfrm>
          <a:prstGeom prst="rect">
            <a:avLst/>
          </a:prstGeom>
        </p:spPr>
        <p:txBody>
          <a:bodyPr wrap="square">
            <a:spAutoFit/>
          </a:bodyPr>
          <a:lstStyle/>
          <a:p>
            <a:pPr>
              <a:lnSpc>
                <a:spcPct val="130000"/>
              </a:lnSpc>
            </a:pPr>
            <a:r>
              <a:rPr lang="en-CA" altLang="zh-CN" sz="2400" b="1" dirty="0">
                <a:solidFill>
                  <a:srgbClr val="103154"/>
                </a:solidFill>
                <a:ea typeface="Yu Mincho Demibold" pitchFamily="18" charset="-128"/>
              </a:rPr>
              <a:t>Neo4j has its own query language called </a:t>
            </a:r>
            <a:r>
              <a:rPr lang="en-CA" altLang="zh-CN" sz="2400" b="1" dirty="0" err="1">
                <a:solidFill>
                  <a:srgbClr val="103154"/>
                </a:solidFill>
                <a:ea typeface="Yu Mincho Demibold" pitchFamily="18" charset="-128"/>
              </a:rPr>
              <a:t>Cypher</a:t>
            </a:r>
            <a:r>
              <a:rPr lang="en-CA" altLang="zh-CN" sz="2400" b="1" dirty="0">
                <a:solidFill>
                  <a:srgbClr val="103154"/>
                </a:solidFill>
                <a:ea typeface="Yu Mincho Demibold" pitchFamily="18" charset="-128"/>
              </a:rPr>
              <a:t>. </a:t>
            </a:r>
            <a:r>
              <a:rPr lang="en-CA" altLang="zh-CN" sz="2400" b="1" dirty="0" err="1">
                <a:solidFill>
                  <a:srgbClr val="103154"/>
                </a:solidFill>
                <a:ea typeface="Yu Mincho Demibold" pitchFamily="18" charset="-128"/>
              </a:rPr>
              <a:t>Cypher</a:t>
            </a:r>
            <a:r>
              <a:rPr lang="en-CA" altLang="zh-CN" sz="2400" b="1" dirty="0">
                <a:solidFill>
                  <a:srgbClr val="103154"/>
                </a:solidFill>
                <a:ea typeface="Yu Mincho Demibold" pitchFamily="18" charset="-128"/>
              </a:rPr>
              <a:t> uses a similar syntax to SQL. </a:t>
            </a:r>
            <a:endParaRPr lang="zh-CN" altLang="en-US" sz="2400" b="1" dirty="0">
              <a:solidFill>
                <a:srgbClr val="103154"/>
              </a:solidFill>
              <a:ea typeface="Yu Mincho Demibold" pitchFamily="18" charset="-128"/>
            </a:endParaRPr>
          </a:p>
        </p:txBody>
      </p:sp>
      <p:pic>
        <p:nvPicPr>
          <p:cNvPr id="10244" name="Picture 4"/>
          <p:cNvPicPr>
            <a:picLocks noChangeAspect="1" noChangeArrowheads="1"/>
          </p:cNvPicPr>
          <p:nvPr/>
        </p:nvPicPr>
        <p:blipFill>
          <a:blip r:embed="rId4"/>
          <a:srcRect/>
          <a:stretch>
            <a:fillRect/>
          </a:stretch>
        </p:blipFill>
        <p:spPr bwMode="auto">
          <a:xfrm>
            <a:off x="1000125" y="2206734"/>
            <a:ext cx="9547038" cy="4327416"/>
          </a:xfrm>
          <a:prstGeom prst="rect">
            <a:avLst/>
          </a:prstGeom>
          <a:noFill/>
          <a:ln w="9525">
            <a:noFill/>
            <a:miter lim="800000"/>
            <a:headEnd/>
            <a:tailEnd/>
          </a:ln>
          <a:effectLst/>
        </p:spPr>
      </p:pic>
      <p:pic>
        <p:nvPicPr>
          <p:cNvPr id="10246" name="Picture 6"/>
          <p:cNvPicPr>
            <a:picLocks noChangeAspect="1" noChangeArrowheads="1"/>
          </p:cNvPicPr>
          <p:nvPr/>
        </p:nvPicPr>
        <p:blipFill>
          <a:blip r:embed="rId5"/>
          <a:srcRect/>
          <a:stretch>
            <a:fillRect/>
          </a:stretch>
        </p:blipFill>
        <p:spPr bwMode="auto">
          <a:xfrm>
            <a:off x="843748" y="5295900"/>
            <a:ext cx="9862351" cy="1562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a:srcRect/>
          <a:stretch>
            <a:fillRect/>
          </a:stretch>
        </p:blipFill>
        <p:spPr bwMode="auto">
          <a:xfrm>
            <a:off x="790575" y="1417133"/>
            <a:ext cx="8791575" cy="4702680"/>
          </a:xfrm>
          <a:prstGeom prst="rect">
            <a:avLst/>
          </a:prstGeom>
          <a:noFill/>
          <a:ln w="9525">
            <a:noFill/>
            <a:miter lim="800000"/>
            <a:headEnd/>
            <a:tailEnd/>
          </a:ln>
          <a:effectLst/>
        </p:spPr>
      </p:pic>
      <p:sp>
        <p:nvSpPr>
          <p:cNvPr id="2" name="标题 1"/>
          <p:cNvSpPr>
            <a:spLocks noGrp="1"/>
          </p:cNvSpPr>
          <p:nvPr>
            <p:ph type="title"/>
          </p:nvPr>
        </p:nvSpPr>
        <p:spPr>
          <a:xfrm>
            <a:off x="843749" y="543840"/>
            <a:ext cx="7252501" cy="825045"/>
          </a:xfrm>
        </p:spPr>
        <p:txBody>
          <a:bodyPr>
            <a:normAutofit/>
          </a:bodyPr>
          <a:lstStyle/>
          <a:p>
            <a:r>
              <a:rPr lang="en-CA" altLang="zh-CN" dirty="0"/>
              <a:t>Movie Database and </a:t>
            </a:r>
            <a:r>
              <a:rPr lang="en-CA" altLang="zh-CN" dirty="0" err="1"/>
              <a:t>GraphGists</a:t>
            </a:r>
            <a:endParaRPr lang="zh-CN" altLang="en-US" dirty="0"/>
          </a:p>
        </p:txBody>
      </p:sp>
      <p:sp>
        <p:nvSpPr>
          <p:cNvPr id="3" name="矩形 2"/>
          <p:cNvSpPr/>
          <p:nvPr/>
        </p:nvSpPr>
        <p:spPr>
          <a:xfrm>
            <a:off x="1299768" y="2291835"/>
            <a:ext cx="7996632" cy="954107"/>
          </a:xfrm>
          <a:prstGeom prst="rect">
            <a:avLst/>
          </a:prstGeom>
        </p:spPr>
        <p:txBody>
          <a:bodyPr wrap="square">
            <a:spAutoFit/>
          </a:bodyPr>
          <a:lstStyle/>
          <a:p>
            <a:r>
              <a:rPr lang="en-CA" altLang="zh-CN" sz="3200" b="1" dirty="0">
                <a:hlinkClick r:id="rId4"/>
              </a:rPr>
              <a:t>http://my-neo4j-movies-app.herokuapp.com/</a:t>
            </a:r>
            <a:endParaRPr lang="en-CA" altLang="zh-CN" sz="3200" b="1" dirty="0"/>
          </a:p>
          <a:p>
            <a:endParaRPr lang="zh-CN" altLang="en-US" sz="2400" b="1" dirty="0"/>
          </a:p>
        </p:txBody>
      </p:sp>
      <p:pic>
        <p:nvPicPr>
          <p:cNvPr id="11266" name="Picture 2"/>
          <p:cNvPicPr>
            <a:picLocks noChangeAspect="1" noChangeArrowheads="1"/>
          </p:cNvPicPr>
          <p:nvPr/>
        </p:nvPicPr>
        <p:blipFill>
          <a:blip r:embed="rId5"/>
          <a:srcRect/>
          <a:stretch>
            <a:fillRect/>
          </a:stretch>
        </p:blipFill>
        <p:spPr bwMode="auto">
          <a:xfrm>
            <a:off x="428625" y="3019425"/>
            <a:ext cx="10829925" cy="35909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ChangeArrowheads="1"/>
          </p:cNvSpPr>
          <p:nvPr/>
        </p:nvSpPr>
        <p:spPr bwMode="auto">
          <a:xfrm>
            <a:off x="5638800" y="1790699"/>
            <a:ext cx="6553200" cy="4211304"/>
          </a:xfrm>
          <a:prstGeom prst="rect">
            <a:avLst/>
          </a:prstGeom>
          <a:noFill/>
          <a:ln w="9525">
            <a:noFill/>
            <a:miter lim="800000"/>
            <a:headEnd/>
            <a:tailEnd/>
          </a:ln>
          <a:effectLst/>
        </p:spPr>
        <p:txBody>
          <a:bodyPr vert="horz" wrap="square" lIns="91440" tIns="165048" rIns="91440" bIns="16504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800" b="0" i="0" u="none" strike="noStrike" cap="none" normalizeH="0" baseline="0" dirty="0">
                <a:ln>
                  <a:noFill/>
                </a:ln>
                <a:solidFill>
                  <a:srgbClr val="30333A"/>
                </a:solidFill>
                <a:effectLst/>
                <a:ea typeface="宋体" pitchFamily="2" charset="-122"/>
                <a:cs typeface="Helvetica"/>
              </a:rPr>
              <a:t>Calculating average income?</a:t>
            </a:r>
          </a:p>
          <a:p>
            <a:pPr marL="0" marR="0" lvl="0" indent="0" algn="l" defTabSz="914400" rtl="0" eaLnBrk="0" fontAlgn="base" latinLnBrk="0" hangingPunct="0">
              <a:lnSpc>
                <a:spcPct val="100000"/>
              </a:lnSpc>
              <a:spcBef>
                <a:spcPct val="0"/>
              </a:spcBef>
              <a:spcAft>
                <a:spcPct val="0"/>
              </a:spcAft>
              <a:buClrTx/>
              <a:buSzTx/>
              <a:tabLst/>
            </a:pPr>
            <a:r>
              <a:rPr lang="en-US" altLang="zh-CN" sz="2800" dirty="0">
                <a:solidFill>
                  <a:srgbClr val="30333A"/>
                </a:solidFill>
                <a:ea typeface="宋体" pitchFamily="2" charset="-122"/>
                <a:cs typeface="Helvetica"/>
              </a:rPr>
              <a:t>    </a:t>
            </a:r>
            <a:r>
              <a:rPr kumimoji="0" lang="en-US" altLang="zh-CN" sz="2800" b="0" i="0" u="none" strike="noStrike" cap="none" normalizeH="0" baseline="0" dirty="0">
                <a:ln>
                  <a:noFill/>
                </a:ln>
                <a:solidFill>
                  <a:srgbClr val="30333A"/>
                </a:solidFill>
                <a:effectLst/>
                <a:ea typeface="宋体" pitchFamily="2" charset="-122"/>
                <a:cs typeface="Helvetica"/>
              </a:rPr>
              <a:t> </a:t>
            </a:r>
            <a:r>
              <a:rPr kumimoji="0" lang="en-US" altLang="zh-CN" sz="2800" b="1" i="1" u="sng" strike="noStrike" cap="none" normalizeH="0" baseline="0" dirty="0">
                <a:ln>
                  <a:noFill/>
                </a:ln>
                <a:solidFill>
                  <a:srgbClr val="00B0F0"/>
                </a:solidFill>
                <a:effectLst/>
                <a:ea typeface="宋体" pitchFamily="2" charset="-122"/>
                <a:cs typeface="Helvetica"/>
              </a:rPr>
              <a:t>Ask a </a:t>
            </a:r>
            <a:r>
              <a:rPr kumimoji="0" lang="en-US" altLang="zh-CN" sz="2800" b="1" i="1" u="sng" strike="noStrike" cap="none" normalizeH="0" baseline="0" dirty="0">
                <a:ln>
                  <a:noFill/>
                </a:ln>
                <a:solidFill>
                  <a:srgbClr val="00B0F0"/>
                </a:solidFill>
                <a:effectLst/>
                <a:ea typeface="宋体" pitchFamily="2" charset="-122"/>
                <a:cs typeface="Times New Roman" pitchFamily="18" charset="0"/>
              </a:rPr>
              <a:t>relational database</a:t>
            </a:r>
            <a:r>
              <a:rPr kumimoji="0" lang="en-US" altLang="zh-CN" sz="2800" b="0" i="0" u="none" strike="noStrike" cap="none" normalizeH="0" baseline="0" dirty="0">
                <a:ln>
                  <a:noFill/>
                </a:ln>
                <a:solidFill>
                  <a:srgbClr val="30333A"/>
                </a:solidFill>
                <a:effectLst/>
                <a:ea typeface="宋体" pitchFamily="2" charset="-122"/>
                <a:cs typeface="Helvetica"/>
              </a:rPr>
              <a:t>.</a:t>
            </a:r>
            <a:endParaRPr kumimoji="0" lang="en-US" altLang="zh-CN" sz="2800" b="0" i="0" u="none" strike="noStrike" cap="none" normalizeH="0" baseline="0" dirty="0">
              <a:ln>
                <a:noFill/>
              </a:ln>
              <a:solidFill>
                <a:srgbClr val="30333A"/>
              </a:solidFill>
              <a:effectLst/>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800" b="0" i="0" u="none" strike="noStrike" cap="none" normalizeH="0" baseline="0" dirty="0">
                <a:ln>
                  <a:noFill/>
                </a:ln>
                <a:solidFill>
                  <a:srgbClr val="30333A"/>
                </a:solidFill>
                <a:effectLst/>
                <a:ea typeface="宋体" pitchFamily="2" charset="-122"/>
                <a:cs typeface="Helvetica"/>
              </a:rPr>
              <a:t>Building a shopping cart? </a:t>
            </a:r>
          </a:p>
          <a:p>
            <a:pPr marL="0" marR="0" lvl="0" indent="0" algn="l" defTabSz="914400" rtl="0" eaLnBrk="0" fontAlgn="base" latinLnBrk="0" hangingPunct="0">
              <a:lnSpc>
                <a:spcPct val="100000"/>
              </a:lnSpc>
              <a:spcBef>
                <a:spcPct val="0"/>
              </a:spcBef>
              <a:spcAft>
                <a:spcPct val="0"/>
              </a:spcAft>
              <a:buClrTx/>
              <a:buSzTx/>
              <a:tabLst/>
            </a:pPr>
            <a:r>
              <a:rPr lang="en-US" altLang="zh-CN" sz="2800" dirty="0">
                <a:solidFill>
                  <a:srgbClr val="30333A"/>
                </a:solidFill>
                <a:ea typeface="宋体" pitchFamily="2" charset="-122"/>
                <a:cs typeface="Helvetica"/>
              </a:rPr>
              <a:t>     </a:t>
            </a:r>
            <a:r>
              <a:rPr lang="en-US" altLang="zh-CN" sz="2800" b="1" i="1" u="sng" dirty="0">
                <a:solidFill>
                  <a:srgbClr val="00B0F0"/>
                </a:solidFill>
                <a:ea typeface="宋体" pitchFamily="2" charset="-122"/>
                <a:cs typeface="Helvetica"/>
              </a:rPr>
              <a:t>Use a key-value Store</a:t>
            </a:r>
            <a:r>
              <a:rPr lang="en-US" altLang="zh-CN" sz="2800" b="1" i="1" u="sng" dirty="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800" b="0" i="0" u="none" strike="noStrike" cap="none" normalizeH="0" baseline="0" dirty="0">
                <a:ln>
                  <a:noFill/>
                </a:ln>
                <a:solidFill>
                  <a:srgbClr val="30333A"/>
                </a:solidFill>
                <a:effectLst/>
                <a:ea typeface="宋体" pitchFamily="2" charset="-122"/>
                <a:cs typeface="Helvetica"/>
              </a:rPr>
              <a:t>Storing structured product information? </a:t>
            </a:r>
          </a:p>
          <a:p>
            <a:pPr marL="0" marR="0" lvl="0" indent="0" algn="l" defTabSz="914400" rtl="0" eaLnBrk="0" fontAlgn="base" latinLnBrk="0" hangingPunct="0">
              <a:lnSpc>
                <a:spcPct val="100000"/>
              </a:lnSpc>
              <a:spcBef>
                <a:spcPct val="0"/>
              </a:spcBef>
              <a:spcAft>
                <a:spcPct val="0"/>
              </a:spcAft>
              <a:buClrTx/>
              <a:buSzTx/>
              <a:tabLst/>
            </a:pPr>
            <a:r>
              <a:rPr lang="en-US" altLang="zh-CN" sz="2800" dirty="0">
                <a:solidFill>
                  <a:srgbClr val="30333A"/>
                </a:solidFill>
                <a:ea typeface="宋体" pitchFamily="2" charset="-122"/>
                <a:cs typeface="Helvetica"/>
              </a:rPr>
              <a:t>     </a:t>
            </a:r>
            <a:r>
              <a:rPr lang="en-US" altLang="zh-CN" sz="2800" b="1" i="1" u="sng" dirty="0">
                <a:solidFill>
                  <a:srgbClr val="00B0F0"/>
                </a:solidFill>
                <a:ea typeface="宋体" pitchFamily="2" charset="-122"/>
                <a:cs typeface="Helvetica"/>
              </a:rPr>
              <a:t>Store as a document</a:t>
            </a:r>
            <a:r>
              <a:rPr lang="en-US" altLang="zh-CN" sz="2800" b="1" i="1" u="sng" dirty="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800" b="0" i="0" u="none" strike="noStrike" cap="none" normalizeH="0" baseline="0" dirty="0">
                <a:ln>
                  <a:noFill/>
                </a:ln>
                <a:solidFill>
                  <a:srgbClr val="30333A"/>
                </a:solidFill>
                <a:effectLst/>
                <a:ea typeface="宋体" pitchFamily="2" charset="-122"/>
                <a:cs typeface="Helvetica"/>
              </a:rPr>
              <a:t>Describing how a user got from point A</a:t>
            </a:r>
          </a:p>
          <a:p>
            <a:pPr marL="0" marR="0" lvl="0" indent="0" algn="l" defTabSz="914400" rtl="0" eaLnBrk="0" fontAlgn="base" latinLnBrk="0" hangingPunct="0">
              <a:lnSpc>
                <a:spcPct val="100000"/>
              </a:lnSpc>
              <a:spcBef>
                <a:spcPct val="0"/>
              </a:spcBef>
              <a:spcAft>
                <a:spcPct val="0"/>
              </a:spcAft>
              <a:buClrTx/>
              <a:buSzTx/>
              <a:tabLst/>
            </a:pPr>
            <a:r>
              <a:rPr kumimoji="0" lang="en-US" altLang="zh-CN" sz="2800" b="0" i="0" u="none" strike="noStrike" cap="none" normalizeH="0" baseline="0" dirty="0">
                <a:ln>
                  <a:noFill/>
                </a:ln>
                <a:solidFill>
                  <a:srgbClr val="30333A"/>
                </a:solidFill>
                <a:effectLst/>
                <a:ea typeface="宋体" pitchFamily="2" charset="-122"/>
                <a:cs typeface="Helvetica"/>
              </a:rPr>
              <a:t> to point B?  </a:t>
            </a:r>
            <a:r>
              <a:rPr lang="en-US" altLang="zh-CN" sz="2800" b="1" i="1" u="sng" dirty="0">
                <a:solidFill>
                  <a:srgbClr val="00B0F0"/>
                </a:solidFill>
                <a:ea typeface="宋体" pitchFamily="2" charset="-122"/>
                <a:cs typeface="Helvetica"/>
              </a:rPr>
              <a:t>Follow a graph</a:t>
            </a:r>
            <a:r>
              <a:rPr lang="en-US" altLang="zh-CN" sz="2800" b="1" i="1" u="sng" dirty="0">
                <a:ea typeface="宋体" pitchFamily="2" charset="-122"/>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a:ln>
                <a:noFill/>
              </a:ln>
              <a:solidFill>
                <a:schemeClr val="tx1"/>
              </a:solidFill>
              <a:effectLst/>
              <a:ea typeface="宋体" pitchFamily="2" charset="-122"/>
              <a:cs typeface="宋体" pitchFamily="2" charset="-122"/>
            </a:endParaRPr>
          </a:p>
        </p:txBody>
      </p:sp>
      <p:sp>
        <p:nvSpPr>
          <p:cNvPr id="4" name="矩形 3"/>
          <p:cNvSpPr/>
          <p:nvPr/>
        </p:nvSpPr>
        <p:spPr>
          <a:xfrm>
            <a:off x="838200" y="633839"/>
            <a:ext cx="8953500" cy="707886"/>
          </a:xfrm>
          <a:prstGeom prst="rect">
            <a:avLst/>
          </a:prstGeom>
        </p:spPr>
        <p:txBody>
          <a:bodyPr wrap="square">
            <a:spAutoFit/>
          </a:bodyPr>
          <a:lstStyle/>
          <a:p>
            <a:pPr lvl="0" fontAlgn="base">
              <a:spcBef>
                <a:spcPct val="0"/>
              </a:spcBef>
              <a:spcAft>
                <a:spcPct val="0"/>
              </a:spcAft>
            </a:pPr>
            <a:r>
              <a:rPr lang="en-US" altLang="zh-CN" sz="4000" b="1" dirty="0">
                <a:solidFill>
                  <a:prstClr val="black"/>
                </a:solidFill>
                <a:ea typeface="宋体" pitchFamily="2" charset="-122"/>
                <a:cs typeface="Times New Roman" pitchFamily="18" charset="0"/>
              </a:rPr>
              <a:t>Neo4j in the </a:t>
            </a:r>
            <a:r>
              <a:rPr lang="en-US" altLang="zh-CN" sz="4000" b="1" dirty="0" err="1">
                <a:solidFill>
                  <a:prstClr val="black"/>
                </a:solidFill>
                <a:ea typeface="宋体" pitchFamily="2" charset="-122"/>
                <a:cs typeface="Times New Roman" pitchFamily="18" charset="0"/>
              </a:rPr>
              <a:t>NoSQL</a:t>
            </a:r>
            <a:r>
              <a:rPr lang="en-US" altLang="zh-CN" sz="4000" b="1" dirty="0">
                <a:solidFill>
                  <a:prstClr val="black"/>
                </a:solidFill>
                <a:ea typeface="宋体" pitchFamily="2" charset="-122"/>
                <a:cs typeface="Times New Roman" pitchFamily="18" charset="0"/>
              </a:rPr>
              <a:t> Ecosystem</a:t>
            </a:r>
          </a:p>
        </p:txBody>
      </p:sp>
      <p:pic>
        <p:nvPicPr>
          <p:cNvPr id="5" name="图片 4" descr="download.jpg"/>
          <p:cNvPicPr>
            <a:picLocks noChangeAspect="1"/>
          </p:cNvPicPr>
          <p:nvPr/>
        </p:nvPicPr>
        <p:blipFill>
          <a:blip r:embed="rId2"/>
          <a:stretch>
            <a:fillRect/>
          </a:stretch>
        </p:blipFill>
        <p:spPr>
          <a:xfrm>
            <a:off x="325708" y="1790699"/>
            <a:ext cx="4444767" cy="36399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7143" y="434157"/>
            <a:ext cx="2931123" cy="830997"/>
          </a:xfrm>
          <a:prstGeom prst="rect">
            <a:avLst/>
          </a:prstGeom>
          <a:noFill/>
        </p:spPr>
        <p:txBody>
          <a:bodyPr wrap="none" rtlCol="0">
            <a:spAutoFit/>
          </a:bodyPr>
          <a:lstStyle/>
          <a:p>
            <a:r>
              <a:rPr kumimoji="1" lang="en-US" altLang="zh-CN" sz="4800" b="1" dirty="0">
                <a:solidFill>
                  <a:srgbClr val="103154"/>
                </a:solidFill>
              </a:rPr>
              <a:t>CONTENTS</a:t>
            </a:r>
            <a:endParaRPr kumimoji="1" lang="zh-CN" altLang="en-US" sz="4800" b="1" dirty="0">
              <a:solidFill>
                <a:srgbClr val="103154"/>
              </a:solidFill>
            </a:endParaRPr>
          </a:p>
        </p:txBody>
      </p:sp>
      <p:sp>
        <p:nvSpPr>
          <p:cNvPr id="8" name="矩形 7"/>
          <p:cNvSpPr/>
          <p:nvPr/>
        </p:nvSpPr>
        <p:spPr>
          <a:xfrm>
            <a:off x="1030720" y="1466851"/>
            <a:ext cx="9084830" cy="4849341"/>
          </a:xfrm>
          <a:prstGeom prst="rect">
            <a:avLst/>
          </a:prstGeom>
        </p:spPr>
        <p:txBody>
          <a:bodyPr wrap="square">
            <a:spAutoFit/>
          </a:bodyPr>
          <a:lstStyle/>
          <a:p>
            <a:pPr lvl="1"/>
            <a:r>
              <a:rPr kumimoji="1" lang="en-US" altLang="zh-CN" sz="3600" b="1" dirty="0">
                <a:solidFill>
                  <a:srgbClr val="103154"/>
                </a:solidFill>
              </a:rPr>
              <a:t>What is a Graph Database?</a:t>
            </a:r>
            <a:endParaRPr kumimoji="1" lang="zh-CN" altLang="en-US" sz="3600" b="1" dirty="0">
              <a:solidFill>
                <a:srgbClr val="103154"/>
              </a:solidFill>
            </a:endParaRPr>
          </a:p>
          <a:p>
            <a:pPr lvl="1"/>
            <a:r>
              <a:rPr kumimoji="1" lang="en-US" altLang="zh-CN" sz="3600" b="1" dirty="0">
                <a:solidFill>
                  <a:srgbClr val="103154"/>
                </a:solidFill>
              </a:rPr>
              <a:t>Use cases - Why Graphs?</a:t>
            </a:r>
            <a:endParaRPr kumimoji="1" lang="zh-CN" altLang="en-US" sz="3600" b="1" dirty="0">
              <a:solidFill>
                <a:srgbClr val="103154"/>
              </a:solidFill>
            </a:endParaRPr>
          </a:p>
          <a:p>
            <a:pPr lvl="1"/>
            <a:r>
              <a:rPr kumimoji="1" lang="en-US" altLang="zh-CN" sz="3600" b="1" dirty="0">
                <a:solidFill>
                  <a:srgbClr val="103154"/>
                </a:solidFill>
              </a:rPr>
              <a:t>Neo4j product overview</a:t>
            </a:r>
            <a:endParaRPr kumimoji="1" lang="zh-CN" altLang="en-US" sz="3600" b="1" dirty="0">
              <a:solidFill>
                <a:srgbClr val="103154"/>
              </a:solidFill>
            </a:endParaRPr>
          </a:p>
          <a:p>
            <a:pPr lvl="1"/>
            <a:r>
              <a:rPr kumimoji="1" lang="en-US" altLang="zh-CN" sz="3600" b="1" dirty="0" err="1">
                <a:solidFill>
                  <a:srgbClr val="103154"/>
                </a:solidFill>
              </a:rPr>
              <a:t>Cypher</a:t>
            </a:r>
            <a:r>
              <a:rPr kumimoji="1" lang="en-US" altLang="zh-CN" sz="3600" b="1" dirty="0">
                <a:solidFill>
                  <a:srgbClr val="103154"/>
                </a:solidFill>
              </a:rPr>
              <a:t> query language</a:t>
            </a:r>
            <a:endParaRPr kumimoji="1" lang="zh-CN" altLang="en-US" sz="3600" b="1" dirty="0">
              <a:solidFill>
                <a:srgbClr val="103154"/>
              </a:solidFill>
            </a:endParaRPr>
          </a:p>
          <a:p>
            <a:pPr lvl="1"/>
            <a:r>
              <a:rPr kumimoji="1" lang="en-US" altLang="zh-CN" sz="3600" b="1" dirty="0">
                <a:solidFill>
                  <a:srgbClr val="103154"/>
                </a:solidFill>
              </a:rPr>
              <a:t>Labeled property graph data model</a:t>
            </a:r>
            <a:endParaRPr kumimoji="1" lang="zh-CN" altLang="en-US" sz="3600" b="1" dirty="0">
              <a:solidFill>
                <a:srgbClr val="103154"/>
              </a:solidFill>
            </a:endParaRPr>
          </a:p>
          <a:p>
            <a:pPr lvl="1"/>
            <a:r>
              <a:rPr kumimoji="1" lang="en-US" altLang="zh-CN" sz="3600" b="1" dirty="0">
                <a:solidFill>
                  <a:srgbClr val="103154"/>
                </a:solidFill>
              </a:rPr>
              <a:t>The Movie Database</a:t>
            </a:r>
            <a:endParaRPr kumimoji="1" lang="zh-CN" altLang="en-US" sz="3600" b="1" dirty="0">
              <a:solidFill>
                <a:srgbClr val="103154"/>
              </a:solidFill>
            </a:endParaRPr>
          </a:p>
          <a:p>
            <a:pPr lvl="1"/>
            <a:r>
              <a:rPr kumimoji="1" lang="en-US" altLang="zh-CN" sz="3600" b="1" dirty="0">
                <a:solidFill>
                  <a:srgbClr val="103154"/>
                </a:solidFill>
              </a:rPr>
              <a:t>RDBMS to Graph</a:t>
            </a:r>
            <a:endParaRPr kumimoji="1" lang="zh-CN" altLang="en-US" sz="3600" b="1" dirty="0">
              <a:solidFill>
                <a:srgbClr val="103154"/>
              </a:solidFill>
            </a:endParaRPr>
          </a:p>
          <a:p>
            <a:pPr lvl="1"/>
            <a:r>
              <a:rPr kumimoji="1" lang="en-US" altLang="zh-CN" sz="3600" b="1" dirty="0">
                <a:solidFill>
                  <a:srgbClr val="103154"/>
                </a:solidFill>
              </a:rPr>
              <a:t>Neo4j in the </a:t>
            </a:r>
            <a:r>
              <a:rPr kumimoji="1" lang="en-US" altLang="zh-CN" sz="3600" b="1" dirty="0" err="1">
                <a:solidFill>
                  <a:srgbClr val="103154"/>
                </a:solidFill>
              </a:rPr>
              <a:t>NoSQL</a:t>
            </a:r>
            <a:r>
              <a:rPr kumimoji="1" lang="en-US" altLang="zh-CN" sz="3600" b="1" dirty="0">
                <a:solidFill>
                  <a:srgbClr val="103154"/>
                </a:solidFill>
              </a:rPr>
              <a:t> Ecosystem</a:t>
            </a:r>
            <a:endParaRPr kumimoji="1" lang="zh-CN" altLang="en-US" sz="3600" b="1" dirty="0">
              <a:solidFill>
                <a:srgbClr val="103154"/>
              </a:solidFill>
            </a:endParaRPr>
          </a:p>
          <a:p>
            <a:pPr>
              <a:lnSpc>
                <a:spcPct val="130000"/>
              </a:lnSpc>
            </a:pPr>
            <a:endParaRPr lang="zh-CN" altLang="en-US" dirty="0">
              <a:solidFill>
                <a:srgbClr val="103154"/>
              </a:solidFill>
              <a:latin typeface="微软雅黑" panose="020B0503020204020204" pitchFamily="34" charset="-122"/>
              <a:ea typeface="微软雅黑" panose="020B0503020204020204" pitchFamily="34" charset="-122"/>
            </a:endParaRPr>
          </a:p>
        </p:txBody>
      </p:sp>
      <p:sp>
        <p:nvSpPr>
          <p:cNvPr id="16" name="矩形 15"/>
          <p:cNvSpPr/>
          <p:nvPr/>
        </p:nvSpPr>
        <p:spPr>
          <a:xfrm>
            <a:off x="0" y="0"/>
            <a:ext cx="624114" cy="119017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624114" y="543840"/>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787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624114" cy="119017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00100" y="543840"/>
            <a:ext cx="4057650" cy="584775"/>
          </a:xfrm>
          <a:prstGeom prst="rect">
            <a:avLst/>
          </a:prstGeom>
          <a:noFill/>
        </p:spPr>
        <p:txBody>
          <a:bodyPr wrap="square" rtlCol="0">
            <a:spAutoFit/>
          </a:bodyPr>
          <a:lstStyle/>
          <a:p>
            <a:r>
              <a:rPr kumimoji="1" lang="en-US" altLang="zh-CN" sz="3200" b="1" dirty="0">
                <a:solidFill>
                  <a:srgbClr val="103154"/>
                </a:solidFill>
              </a:rPr>
              <a:t>Graph(Database)</a:t>
            </a:r>
            <a:endParaRPr lang="zh-CN" altLang="en-US" sz="3200" b="1" dirty="0">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624114" y="543840"/>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266950" y="5981700"/>
            <a:ext cx="7063181" cy="769441"/>
          </a:xfrm>
          <a:prstGeom prst="rect">
            <a:avLst/>
          </a:prstGeom>
        </p:spPr>
        <p:txBody>
          <a:bodyPr wrap="square">
            <a:spAutoFit/>
          </a:bodyPr>
          <a:lstStyle/>
          <a:p>
            <a:r>
              <a:rPr lang="en-CA" altLang="zh-CN" sz="4400" b="1" dirty="0">
                <a:solidFill>
                  <a:srgbClr val="FF0000"/>
                </a:solidFill>
              </a:rPr>
              <a:t>A Graph is Connected Data</a:t>
            </a:r>
            <a:endParaRPr lang="zh-CN" altLang="en-US" sz="4400" b="1" dirty="0">
              <a:solidFill>
                <a:srgbClr val="FF0000"/>
              </a:solidFill>
            </a:endParaRPr>
          </a:p>
        </p:txBody>
      </p:sp>
      <p:pic>
        <p:nvPicPr>
          <p:cNvPr id="35" name="图片 34" descr="people-graph-relations1.png"/>
          <p:cNvPicPr>
            <a:picLocks noChangeAspect="1"/>
          </p:cNvPicPr>
          <p:nvPr/>
        </p:nvPicPr>
        <p:blipFill>
          <a:blip r:embed="rId3"/>
          <a:stretch>
            <a:fillRect/>
          </a:stretch>
        </p:blipFill>
        <p:spPr>
          <a:xfrm>
            <a:off x="1014412" y="1300162"/>
            <a:ext cx="4943475" cy="2924175"/>
          </a:xfrm>
          <a:prstGeom prst="rect">
            <a:avLst/>
          </a:prstGeom>
        </p:spPr>
      </p:pic>
      <p:pic>
        <p:nvPicPr>
          <p:cNvPr id="38" name="图片 37" descr="matrix.png"/>
          <p:cNvPicPr>
            <a:picLocks noChangeAspect="1"/>
          </p:cNvPicPr>
          <p:nvPr/>
        </p:nvPicPr>
        <p:blipFill>
          <a:blip r:embed="rId4"/>
          <a:stretch>
            <a:fillRect/>
          </a:stretch>
        </p:blipFill>
        <p:spPr>
          <a:xfrm>
            <a:off x="1048205" y="1047985"/>
            <a:ext cx="9086395" cy="4709702"/>
          </a:xfrm>
          <a:prstGeom prst="rect">
            <a:avLst/>
          </a:prstGeom>
        </p:spPr>
      </p:pic>
    </p:spTree>
    <p:extLst>
      <p:ext uri="{BB962C8B-B14F-4D97-AF65-F5344CB8AC3E}">
        <p14:creationId xmlns:p14="http://schemas.microsoft.com/office/powerpoint/2010/main" val="879116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085850" y="938213"/>
            <a:ext cx="10020300" cy="498157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graphs_are_everywhere.jpeg"/>
          <p:cNvPicPr>
            <a:picLocks noChangeAspect="1"/>
          </p:cNvPicPr>
          <p:nvPr/>
        </p:nvPicPr>
        <p:blipFill>
          <a:blip r:embed="rId3"/>
          <a:stretch>
            <a:fillRect/>
          </a:stretch>
        </p:blipFill>
        <p:spPr>
          <a:xfrm>
            <a:off x="533400" y="0"/>
            <a:ext cx="5505450" cy="4129088"/>
          </a:xfrm>
          <a:prstGeom prst="rect">
            <a:avLst/>
          </a:prstGeom>
        </p:spPr>
      </p:pic>
      <p:pic>
        <p:nvPicPr>
          <p:cNvPr id="2050" name="Picture 2"/>
          <p:cNvPicPr>
            <a:picLocks noChangeAspect="1" noChangeArrowheads="1"/>
          </p:cNvPicPr>
          <p:nvPr/>
        </p:nvPicPr>
        <p:blipFill>
          <a:blip r:embed="rId4"/>
          <a:srcRect/>
          <a:stretch>
            <a:fillRect/>
          </a:stretch>
        </p:blipFill>
        <p:spPr bwMode="auto">
          <a:xfrm>
            <a:off x="465196" y="2519362"/>
            <a:ext cx="10983854" cy="4014788"/>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628650" y="436897"/>
            <a:ext cx="10896600" cy="5806741"/>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CA" altLang="zh-CN" dirty="0"/>
              <a:t>Why graphs</a:t>
            </a:r>
            <a:endParaRPr lang="zh-CN" altLang="en-US" dirty="0"/>
          </a:p>
        </p:txBody>
      </p:sp>
      <p:pic>
        <p:nvPicPr>
          <p:cNvPr id="48130" name="Picture 2"/>
          <p:cNvPicPr>
            <a:picLocks noChangeAspect="1" noChangeArrowheads="1"/>
          </p:cNvPicPr>
          <p:nvPr/>
        </p:nvPicPr>
        <p:blipFill>
          <a:blip r:embed="rId3"/>
          <a:srcRect/>
          <a:stretch>
            <a:fillRect/>
          </a:stretch>
        </p:blipFill>
        <p:spPr bwMode="auto">
          <a:xfrm>
            <a:off x="323850" y="1366838"/>
            <a:ext cx="5191125" cy="3438525"/>
          </a:xfrm>
          <a:prstGeom prst="rect">
            <a:avLst/>
          </a:prstGeom>
          <a:noFill/>
          <a:ln w="9525">
            <a:noFill/>
            <a:miter lim="800000"/>
            <a:headEnd/>
            <a:tailEnd/>
          </a:ln>
          <a:effectLst/>
        </p:spPr>
      </p:pic>
      <p:pic>
        <p:nvPicPr>
          <p:cNvPr id="48131" name="Picture 3"/>
          <p:cNvPicPr>
            <a:picLocks noChangeAspect="1" noChangeArrowheads="1"/>
          </p:cNvPicPr>
          <p:nvPr/>
        </p:nvPicPr>
        <p:blipFill>
          <a:blip r:embed="rId4"/>
          <a:srcRect/>
          <a:stretch>
            <a:fillRect/>
          </a:stretch>
        </p:blipFill>
        <p:spPr bwMode="auto">
          <a:xfrm>
            <a:off x="290513" y="1333500"/>
            <a:ext cx="9977437" cy="4972050"/>
          </a:xfrm>
          <a:prstGeom prst="rect">
            <a:avLst/>
          </a:prstGeom>
          <a:noFill/>
          <a:ln w="9525">
            <a:noFill/>
            <a:miter lim="800000"/>
            <a:headEnd/>
            <a:tailEnd/>
          </a:ln>
          <a:effectLst/>
        </p:spPr>
      </p:pic>
      <p:pic>
        <p:nvPicPr>
          <p:cNvPr id="48132" name="Picture 4"/>
          <p:cNvPicPr>
            <a:picLocks noChangeAspect="1" noChangeArrowheads="1"/>
          </p:cNvPicPr>
          <p:nvPr/>
        </p:nvPicPr>
        <p:blipFill>
          <a:blip r:embed="rId5"/>
          <a:srcRect/>
          <a:stretch>
            <a:fillRect/>
          </a:stretch>
        </p:blipFill>
        <p:spPr bwMode="auto">
          <a:xfrm>
            <a:off x="466724" y="1295400"/>
            <a:ext cx="10658476" cy="4991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1219200" y="715345"/>
            <a:ext cx="10182225" cy="5547343"/>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778203" y="695458"/>
            <a:ext cx="11032797" cy="5819641"/>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主题">
  <a:themeElements>
    <a:clrScheme name="自定义 27">
      <a:dk1>
        <a:sysClr val="windowText" lastClr="000000"/>
      </a:dk1>
      <a:lt1>
        <a:sysClr val="window" lastClr="FFFFFF"/>
      </a:lt1>
      <a:dk2>
        <a:srgbClr val="44546A"/>
      </a:dk2>
      <a:lt2>
        <a:srgbClr val="E7E6E6"/>
      </a:lt2>
      <a:accent1>
        <a:srgbClr val="12C869"/>
      </a:accent1>
      <a:accent2>
        <a:srgbClr val="323F4F"/>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726</Words>
  <Application>Microsoft Office PowerPoint</Application>
  <PresentationFormat>Widescreen</PresentationFormat>
  <Paragraphs>59</Paragraphs>
  <Slides>14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微软雅黑</vt:lpstr>
      <vt:lpstr>宋体</vt:lpstr>
      <vt:lpstr>Arial</vt:lpstr>
      <vt:lpstr>Calibri</vt:lpstr>
      <vt:lpstr>Calibri Light</vt:lpstr>
      <vt:lpstr>Helvetica</vt:lpstr>
      <vt:lpstr>Segoe UI Light</vt:lpstr>
      <vt:lpstr>Times New Roman</vt:lpstr>
      <vt:lpstr>Yu Mincho Demibold</vt:lpstr>
      <vt:lpstr>Office 主题</vt:lpstr>
      <vt:lpstr>PowerPoint Presentation</vt:lpstr>
      <vt:lpstr>PowerPoint Presentation</vt:lpstr>
      <vt:lpstr>PowerPoint Presentation</vt:lpstr>
      <vt:lpstr>PowerPoint Presentation</vt:lpstr>
      <vt:lpstr>PowerPoint Presentation</vt:lpstr>
      <vt:lpstr>PowerPoint Presentation</vt:lpstr>
      <vt:lpstr>Why graphs</vt:lpstr>
      <vt:lpstr>PowerPoint Presentation</vt:lpstr>
      <vt:lpstr>PowerPoint Presentation</vt:lpstr>
      <vt:lpstr>PowerPoint Presentation</vt:lpstr>
      <vt:lpstr>Labeled property graph data model</vt:lpstr>
      <vt:lpstr>CYPHER</vt:lpstr>
      <vt:lpstr>Movie Database and GraphGists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Yingjia(Kelly) Zhai</cp:lastModifiedBy>
  <cp:revision>86</cp:revision>
  <dcterms:created xsi:type="dcterms:W3CDTF">2015-08-05T01:47:03Z</dcterms:created>
  <dcterms:modified xsi:type="dcterms:W3CDTF">2017-12-12T12:37:39Z</dcterms:modified>
</cp:coreProperties>
</file>